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iAoxDP1jNFAjC/5oqH6ssjZ78MS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478150" y="2479375"/>
            <a:ext cx="59151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Wachten…</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100" u="none" cap="none" strike="noStrike">
              <a:solidFill>
                <a:srgbClr val="000000"/>
              </a:solidFill>
              <a:latin typeface="Arial"/>
              <a:ea typeface="Arial"/>
              <a:cs typeface="Arial"/>
              <a:sym typeface="Arial"/>
            </a:endParaRPr>
          </a:p>
          <a:p>
            <a:pPr indent="0" lvl="0" marL="0" rtl="0" algn="ctr">
              <a:spcBef>
                <a:spcPts val="0"/>
              </a:spcBef>
              <a:spcAft>
                <a:spcPts val="0"/>
              </a:spcAft>
              <a:buClr>
                <a:srgbClr val="000000"/>
              </a:buClr>
              <a:buSzPts val="1600"/>
              <a:buFont typeface="Arial"/>
              <a:buNone/>
            </a:pPr>
            <a:r>
              <a:rPr i="1" lang="nl" sz="1100">
                <a:solidFill>
                  <a:srgbClr val="F39430"/>
                </a:solidFill>
              </a:rPr>
              <a:t>Genesis 15-22</a:t>
            </a:r>
            <a:endParaRPr i="1" sz="1100">
              <a:solidFill>
                <a:srgbClr val="F39430"/>
              </a:solidFill>
            </a:endParaRPr>
          </a:p>
          <a:p>
            <a:pPr indent="0" lvl="0" marL="0" marR="0" rtl="0" algn="ctr">
              <a:lnSpc>
                <a:spcPct val="100000"/>
              </a:lnSpc>
              <a:spcBef>
                <a:spcPts val="0"/>
              </a:spcBef>
              <a:spcAft>
                <a:spcPts val="0"/>
              </a:spcAft>
              <a:buClr>
                <a:srgbClr val="000000"/>
              </a:buClr>
              <a:buSzPts val="1600"/>
              <a:buFont typeface="Arial"/>
              <a:buNone/>
            </a:pPr>
            <a:r>
              <a:rPr b="0" i="1" lang="nl" sz="1100" u="none" cap="none" strike="noStrike">
                <a:solidFill>
                  <a:srgbClr val="F39430"/>
                </a:solidFill>
                <a:latin typeface="Arial"/>
                <a:ea typeface="Arial"/>
                <a:cs typeface="Arial"/>
                <a:sym typeface="Arial"/>
              </a:rPr>
              <a:t>God zei verder tegen Abraham: ‘Sarai heet voortaan Sara. Ik zal haar rijk en gelukkig maken. Ik zal haar een zoon van jou geven. En er zullen later volken en koningen van haar afstammen.’ Abraham maakte een diepe buiging. Maar hij lachte in zichzelf, want hij dacht: Hoe kan iemand van honderd nou een kind krijgen? En Sara is negentig. Hoe kan zij nog een kind krijgen? … Maar God zei: “Sara zal zelf een zoon van jou krijgen. Die zoon moet je Isaak noemen. Alles wat ik beloof, geldt voor Isaak. En die belofte geldt voor altijd, ook voor zijn nakomelingen. … Over een jaar wordt Isaak geboren. Dan krijgt Sara zelf een zoon.’ Toen God dat allemaal gezegd had, ging hij weer weg bij Abraham.</a:t>
            </a:r>
            <a:endParaRPr b="0" i="1" sz="1100" u="none" cap="none" strike="noStrike">
              <a:solidFill>
                <a:srgbClr val="F3943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1" sz="1200" u="none" cap="none" strike="noStrike">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nl" sz="1200"/>
              <a:t>God beloofde dat Abraham en Sara een kind zouden krijgen. Maar het duurde wel erg lang. Abraham en Sara moesten lang wachten en geloven dat het zou gebeuren.</a:t>
            </a:r>
            <a:br>
              <a:rPr lang="nl" sz="1200"/>
            </a:br>
            <a:endParaRPr sz="1200"/>
          </a:p>
          <a:p>
            <a:pPr indent="0" lvl="0" marL="0" rtl="0" algn="l">
              <a:lnSpc>
                <a:spcPct val="115000"/>
              </a:lnSpc>
              <a:spcBef>
                <a:spcPts val="0"/>
              </a:spcBef>
              <a:spcAft>
                <a:spcPts val="0"/>
              </a:spcAft>
              <a:buNone/>
            </a:pPr>
            <a:r>
              <a:rPr b="1" lang="nl" sz="1200"/>
              <a:t>Opdracht</a:t>
            </a:r>
            <a:br>
              <a:rPr b="1" lang="nl" sz="1200"/>
            </a:br>
            <a:r>
              <a:rPr lang="nl" sz="1200"/>
              <a:t>Nodig:</a:t>
            </a:r>
            <a:endParaRPr sz="1200"/>
          </a:p>
          <a:p>
            <a:pPr indent="-304800" lvl="0" marL="457200" rtl="0" algn="l">
              <a:lnSpc>
                <a:spcPct val="115000"/>
              </a:lnSpc>
              <a:spcBef>
                <a:spcPts val="1200"/>
              </a:spcBef>
              <a:spcAft>
                <a:spcPts val="0"/>
              </a:spcAft>
              <a:buSzPts val="1200"/>
              <a:buChar char="●"/>
            </a:pPr>
            <a:r>
              <a:rPr lang="nl" sz="1200"/>
              <a:t>Kleine kartonnen dozen</a:t>
            </a:r>
            <a:endParaRPr sz="1200"/>
          </a:p>
          <a:p>
            <a:pPr indent="-304800" lvl="0" marL="457200" rtl="0" algn="l">
              <a:lnSpc>
                <a:spcPct val="115000"/>
              </a:lnSpc>
              <a:spcBef>
                <a:spcPts val="0"/>
              </a:spcBef>
              <a:spcAft>
                <a:spcPts val="0"/>
              </a:spcAft>
              <a:buSzPts val="1200"/>
              <a:buChar char="●"/>
            </a:pPr>
            <a:r>
              <a:rPr lang="nl" sz="1200"/>
              <a:t>Stevig papier</a:t>
            </a:r>
            <a:endParaRPr sz="1200"/>
          </a:p>
          <a:p>
            <a:pPr indent="-304800" lvl="0" marL="457200" rtl="0" algn="l">
              <a:lnSpc>
                <a:spcPct val="115000"/>
              </a:lnSpc>
              <a:spcBef>
                <a:spcPts val="0"/>
              </a:spcBef>
              <a:spcAft>
                <a:spcPts val="0"/>
              </a:spcAft>
              <a:buSzPts val="1200"/>
              <a:buChar char="●"/>
            </a:pPr>
            <a:r>
              <a:rPr lang="nl" sz="1200"/>
              <a:t>Scharen</a:t>
            </a:r>
            <a:endParaRPr sz="1200"/>
          </a:p>
          <a:p>
            <a:pPr indent="-304800" lvl="0" marL="457200" rtl="0" algn="l">
              <a:lnSpc>
                <a:spcPct val="115000"/>
              </a:lnSpc>
              <a:spcBef>
                <a:spcPts val="0"/>
              </a:spcBef>
              <a:spcAft>
                <a:spcPts val="0"/>
              </a:spcAft>
              <a:buSzPts val="1200"/>
              <a:buChar char="●"/>
            </a:pPr>
            <a:r>
              <a:rPr lang="nl" sz="1200"/>
              <a:t>Splitpennen</a:t>
            </a:r>
            <a:endParaRPr sz="1200"/>
          </a:p>
          <a:p>
            <a:pPr indent="-304800" lvl="0" marL="457200" rtl="0" algn="l">
              <a:lnSpc>
                <a:spcPct val="115000"/>
              </a:lnSpc>
              <a:spcBef>
                <a:spcPts val="0"/>
              </a:spcBef>
              <a:spcAft>
                <a:spcPts val="0"/>
              </a:spcAft>
              <a:buSzPts val="1200"/>
              <a:buChar char="●"/>
            </a:pPr>
            <a:r>
              <a:rPr lang="nl" sz="1200"/>
              <a:t>Pennen, stiften en potloden.</a:t>
            </a:r>
            <a:endParaRPr b="1" sz="1600">
              <a:latin typeface="Calibri"/>
              <a:ea typeface="Calibri"/>
              <a:cs typeface="Calibri"/>
              <a:sym typeface="Calibri"/>
            </a:endParaRPr>
          </a:p>
          <a:p>
            <a:pPr indent="0" lvl="0" marL="0" rtl="0" algn="l">
              <a:lnSpc>
                <a:spcPct val="115000"/>
              </a:lnSpc>
              <a:spcBef>
                <a:spcPts val="1200"/>
              </a:spcBef>
              <a:spcAft>
                <a:spcPts val="0"/>
              </a:spcAft>
              <a:buNone/>
            </a:pPr>
            <a:r>
              <a:rPr lang="nl" sz="1200"/>
              <a:t>Maak een klok van een kartonnen doosje. Maak één klok per familie/gezin. </a:t>
            </a:r>
            <a:br>
              <a:rPr lang="nl" sz="1200"/>
            </a:br>
            <a:r>
              <a:rPr lang="nl" sz="1200"/>
              <a:t>Knip een grote en een kleine wijzer uit het papier en prik deze vast met een splitpen op de zijkant van de doos. Nu kun je de wijzers ronddraaien zoals bij een echte klok. Schrijf cijfers op de klok en hij kan versierd worden.</a:t>
            </a:r>
            <a:endParaRPr sz="1200"/>
          </a:p>
          <a:p>
            <a:pPr indent="0" lvl="0" marL="0" rtl="0" algn="l">
              <a:lnSpc>
                <a:spcPct val="115000"/>
              </a:lnSpc>
              <a:spcBef>
                <a:spcPts val="0"/>
              </a:spcBef>
              <a:spcAft>
                <a:spcPts val="0"/>
              </a:spcAft>
              <a:buNone/>
            </a:pPr>
            <a:br>
              <a:rPr lang="nl" sz="1200"/>
            </a:br>
            <a:r>
              <a:rPr lang="nl" sz="1200"/>
              <a:t>Wachten kan heel lang duren. Wacht jij ook ergens op?</a:t>
            </a:r>
            <a:br>
              <a:rPr lang="nl" sz="1200"/>
            </a:br>
            <a:r>
              <a:rPr lang="nl" sz="1200"/>
              <a:t>Wat zijn dingen waarvan jij heel graag wilt dat het gebeurt, maar die (veel) tijd kosten? Schrijf dit op briefjes en stop ze in de klok. De klok kun je thuis ophangen. Als iets uitkomt, kun je het briefje uit de klok halen</a:t>
            </a:r>
            <a:endParaRPr b="1" sz="1200"/>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endParaRPr>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endParaRPr>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endParaRPr>
          </a:p>
        </p:txBody>
      </p:sp>
      <p:pic>
        <p:nvPicPr>
          <p:cNvPr id="55" name="Google Shape;55;p2"/>
          <p:cNvPicPr preferRelativeResize="0"/>
          <p:nvPr/>
        </p:nvPicPr>
        <p:blipFill>
          <a:blip r:embed="rId4">
            <a:alphaModFix/>
          </a:blip>
          <a:stretch>
            <a:fillRect/>
          </a:stretch>
        </p:blipFill>
        <p:spPr>
          <a:xfrm>
            <a:off x="4183475" y="6008725"/>
            <a:ext cx="2209776" cy="128077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